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1" d="100"/>
          <a:sy n="81" d="100"/>
        </p:scale>
        <p:origin x="54" y="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A1B61-C8B8-BD2B-D778-533F24394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CA34054-409D-8A71-2161-D6414768C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915C96D-C7FA-BB53-1AB0-FAA50CCB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355C29-E27B-9F43-A338-7245A42DC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C4B3516-5B11-4D74-208B-763F69A8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1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C92242-AC8E-5827-5548-4A1E8A21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C26A56-556A-1FC1-A3DF-5D90E6B7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700244-B50F-C74A-F81B-F69FCEC6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76E61BE-99C1-8298-8D8A-B1C03717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0F5DB6E-A791-AB83-AFD0-95AE26CC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2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6CE51-B720-2302-7F48-5052C15D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85B1CBE-9EBD-2AA7-3A53-88E5818F5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8ED105-5453-48AC-9B9D-1E143659A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59F283-53F5-077D-674A-37B4D0379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661918A-177C-EE25-0990-DC69D4C4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24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6D9F05-9004-8E7E-114B-1FE2D5D0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5A0567-91EB-B09B-0A1D-D67AC9FCD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E382159-1539-D1DF-154F-0DFB1D11B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FDFA99D-6F5B-167A-BCBC-44BBB010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CDB6337-6881-B9C3-6190-5196B6F0E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487424C-09F3-1EE8-83C7-3829F309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72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D25CA5-3540-4C82-69F0-76DB4ADD2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490C773-1C4B-6086-39A1-CE8D47BEB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C1ACDD2-1B81-15B9-E87F-EC73CED40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E3F9820-95BE-5AA7-7C2B-2F71A1516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82770B9-B997-4A13-11D7-00D29C2FE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CAAFEB5-DEB8-1779-1D6D-89EF7E2B9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EE93299-6333-0CB7-3A8C-C249BCEBC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F185825-29E4-EF84-7699-2FD51697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1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53F83D-D68B-624D-9810-29A862218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9DC2632-7994-6B01-5AFE-C0AE9143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DA86DF1-9927-318B-E227-4DFD7FD91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4E6EAF0-E1FA-5F2F-0D04-6891463E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6B6194C-EC2E-B5C6-1D5F-919F2F98A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34847AA-01EB-4586-F24D-528657AD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D410E8-B6EF-FC66-A767-0F4BE32B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2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2B1AC9-BEAB-A1E0-4A50-D56F26F8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B60FCAE-D771-D93F-423D-0B1E0DCA9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B70910E-1DCC-B3C7-9A2C-27C2DF2EB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1268700-F1E9-D703-6895-CB4F74D83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A0F86C4-F4F0-06EA-4497-683C3706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5178BDD-A570-8179-F457-EAA2A017B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1FBB7F-B36B-AF58-E140-3E2A19A5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EB9A16E-47F4-F60C-26E6-8D9DC111D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E43F1BC-C9D7-4991-8199-21B421884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CCCE1F9-22FF-603B-4BDE-1CF420C77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C5B45A9-954C-7275-1EEB-07C82A3C0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350239F-27AC-4EDE-6E7C-071754258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99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FF96DB-7C93-2A28-38F2-205D7C4D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791809D-7023-8382-87FB-174DD4D39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1D3E3C-56E2-416F-F346-97A8EC2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59FCBB-C810-D121-5607-A9D2AF271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BDF40A-E320-4238-F6B1-91484876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20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3291363-24D4-0085-F4EE-46595FAA0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3EE6903-A767-0F46-0F1B-AAD85C7E7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DD5BC7-83DC-9AF9-6A92-30EC5ECC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3CF06A-84E6-CBF2-B9D9-38893A628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F132DB-FDCA-8D04-7864-152467CA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7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5293505-026A-80D0-22A8-FA7082C50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BA792B9-AB6D-FA97-BBA6-76D846FC9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C9C03D-9AA9-B080-2C47-8F3402112B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D0840-6585-474D-B133-AD15B4D8B7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AF094F-ED8A-CF5F-C00C-F87B1FC2D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B92834-C296-3D49-8DB5-F01DFBB62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6FEDE-5C49-462C-8448-776A03B3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0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B22526-3BA5-8263-B192-60B5868A55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HESAPLAMA TEORİSİ 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DBA00DD-8C75-6794-8964-BAEC52F2C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220625"/>
          </a:xfrm>
        </p:spPr>
        <p:txBody>
          <a:bodyPr>
            <a:normAutofit lnSpcReduction="1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2026-Güz</a:t>
            </a:r>
          </a:p>
          <a:p>
            <a:r>
              <a:rPr lang="tr-TR" dirty="0"/>
              <a:t>Bilgisayar </a:t>
            </a:r>
            <a:r>
              <a:rPr lang="tr-TR"/>
              <a:t>Mühendisliği Doktora  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6CA00F-3241-E020-F9C4-A46E379B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13" y="612898"/>
            <a:ext cx="10515600" cy="1325563"/>
          </a:xfrm>
        </p:spPr>
        <p:txBody>
          <a:bodyPr/>
          <a:lstStyle/>
          <a:p>
            <a:pPr algn="ctr"/>
            <a:r>
              <a:rPr lang="tr-TR" dirty="0"/>
              <a:t>GİRİŞ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BA96D8-910C-CD43-D54F-9A712D732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937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Bilgisayar</a:t>
            </a:r>
            <a:r>
              <a:rPr lang="en-US" dirty="0"/>
              <a:t> </a:t>
            </a:r>
            <a:r>
              <a:rPr lang="en-US" dirty="0" err="1"/>
              <a:t>Bilimleri</a:t>
            </a:r>
            <a:r>
              <a:rPr lang="tr-TR" dirty="0" err="1"/>
              <a:t>nin</a:t>
            </a:r>
            <a:r>
              <a:rPr lang="tr-TR" dirty="0"/>
              <a:t>   (</a:t>
            </a:r>
            <a:r>
              <a:rPr lang="tr-TR" dirty="0" err="1"/>
              <a:t>Computer</a:t>
            </a:r>
            <a:r>
              <a:rPr lang="tr-TR" dirty="0"/>
              <a:t> </a:t>
            </a:r>
            <a:r>
              <a:rPr lang="tr-TR" dirty="0" err="1"/>
              <a:t>Science</a:t>
            </a:r>
            <a:r>
              <a:rPr lang="tr-TR" dirty="0"/>
              <a:t>)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konu</a:t>
            </a:r>
            <a:r>
              <a:rPr lang="tr-TR" dirty="0" err="1"/>
              <a:t>larından</a:t>
            </a:r>
            <a:r>
              <a:rPr lang="tr-TR" dirty="0"/>
              <a:t> biri: </a:t>
            </a:r>
            <a:r>
              <a:rPr lang="en-US" dirty="0"/>
              <a:t>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   B</a:t>
            </a:r>
            <a:r>
              <a:rPr lang="en-US" dirty="0" err="1"/>
              <a:t>ilgisayarla</a:t>
            </a:r>
            <a:r>
              <a:rPr lang="en-US" dirty="0"/>
              <a:t> ne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/>
              <a:t>problemler</a:t>
            </a:r>
            <a:r>
              <a:rPr lang="en-US" dirty="0"/>
              <a:t> </a:t>
            </a:r>
            <a:r>
              <a:rPr lang="en-US" dirty="0" err="1"/>
              <a:t>çöz</a:t>
            </a:r>
            <a:r>
              <a:rPr lang="tr-TR" dirty="0" err="1"/>
              <a:t>ülebilir</a:t>
            </a:r>
            <a:r>
              <a:rPr lang="tr-TR" dirty="0"/>
              <a:t>?</a:t>
            </a:r>
            <a:r>
              <a:rPr lang="en-US" dirty="0"/>
              <a:t>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   Efektif olarak </a:t>
            </a:r>
            <a:r>
              <a:rPr lang="en-US" dirty="0" err="1"/>
              <a:t>çöz</a:t>
            </a:r>
            <a:r>
              <a:rPr lang="tr-TR" dirty="0" err="1"/>
              <a:t>ülemeyecek</a:t>
            </a:r>
            <a:r>
              <a:rPr lang="tr-TR" dirty="0"/>
              <a:t> </a:t>
            </a:r>
            <a:r>
              <a:rPr lang="en-US" dirty="0"/>
              <a:t> </a:t>
            </a:r>
            <a:r>
              <a:rPr lang="en-US" dirty="0" err="1"/>
              <a:t>problemler</a:t>
            </a:r>
            <a:r>
              <a:rPr lang="en-US" dirty="0"/>
              <a:t> var </a:t>
            </a:r>
            <a:r>
              <a:rPr lang="en-US" dirty="0" err="1"/>
              <a:t>mı</a:t>
            </a:r>
            <a:r>
              <a:rPr lang="tr-TR" dirty="0" err="1"/>
              <a:t>dır</a:t>
            </a:r>
            <a:r>
              <a:rPr lang="en-US" dirty="0"/>
              <a:t>?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   </a:t>
            </a:r>
            <a:r>
              <a:rPr lang="en-US" dirty="0"/>
              <a:t>Her problem</a:t>
            </a:r>
            <a:r>
              <a:rPr lang="tr-TR" dirty="0"/>
              <a:t>in çözümü 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bul</a:t>
            </a:r>
            <a:r>
              <a:rPr lang="tr-TR" dirty="0" err="1"/>
              <a:t>unabilir</a:t>
            </a:r>
            <a:r>
              <a:rPr lang="tr-TR" dirty="0"/>
              <a:t> mi</a:t>
            </a:r>
            <a:r>
              <a:rPr lang="en-US" dirty="0"/>
              <a:t>?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sorularını cevaplar.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558DF5-8233-033A-BEDC-D1DF1ADC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Tarihsel Bakış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01CA1D-7C78-7ECA-0A85-104A85E3D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128"/>
            <a:ext cx="10515600" cy="460183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Hesaplanabilirlik ve hesaplama (1900 ‘</a:t>
            </a:r>
            <a:r>
              <a:rPr lang="tr-TR" noProof="0" dirty="0" err="1"/>
              <a:t>lu</a:t>
            </a:r>
            <a:r>
              <a:rPr lang="tr-TR" noProof="0" dirty="0"/>
              <a:t> yılların başı) tarihi, matematiksel hesaplamanın teorik sınırları ile ilgili ilk fikirlerin ortaya atıldığı döneme kadar izlenebilir.  </a:t>
            </a:r>
          </a:p>
          <a:p>
            <a:pPr marL="0" indent="0">
              <a:buNone/>
            </a:pPr>
            <a:endParaRPr lang="tr-TR" noProof="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Bilgisayar olarak tanımlanan  ilk makineler, İkinci Dünya Savaşı’ndaki şifre çözme makineleridir. </a:t>
            </a:r>
          </a:p>
          <a:p>
            <a:pPr marL="0" indent="0">
              <a:buNone/>
            </a:pPr>
            <a:endParaRPr lang="tr-TR" noProof="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1950'lerde genel amaçlı bilgisayarların geliştirilmesine öncü oldu. </a:t>
            </a:r>
          </a:p>
          <a:p>
            <a:pPr marL="0" indent="0">
              <a:buNone/>
            </a:pPr>
            <a:endParaRPr lang="tr-TR" noProof="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Elektronik bilgisayarlarla  karşılaşma, hesaplama işleminin kağıt üzerindeki yöntemlerden elektronik makinelere  dönüşmesiyle gerçekleşti.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 err="1"/>
              <a:t>Computer</a:t>
            </a:r>
            <a:r>
              <a:rPr lang="tr-TR" noProof="0" dirty="0"/>
              <a:t> (bilgisayar) sözcüğü, hesaplama işlemini yapan insanı ifade ederken elektronik bilgisayarlara dönüşmüştü.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089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3AF4A0-6807-4504-E97F-8D6FF4013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Gelişmelerin Başlaması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41EC26-FA6A-4FCD-9E1A-CE5E72C16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54" y="1571951"/>
            <a:ext cx="10834657" cy="5032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1930'lar, 1940'lar: </a:t>
            </a:r>
            <a:endParaRPr lang="tr-T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 err="1"/>
              <a:t>Alonzo</a:t>
            </a:r>
            <a:r>
              <a:rPr lang="tr-TR" noProof="0" dirty="0"/>
              <a:t> </a:t>
            </a:r>
            <a:r>
              <a:rPr lang="tr-TR" noProof="0" dirty="0" err="1"/>
              <a:t>Church</a:t>
            </a:r>
            <a:r>
              <a:rPr lang="tr-TR" noProof="0" dirty="0"/>
              <a:t>, Emil Post, Alan Turing, Andrey Markov ve Stephen </a:t>
            </a:r>
            <a:r>
              <a:rPr lang="tr-TR" noProof="0" dirty="0" err="1"/>
              <a:t>Kleene</a:t>
            </a:r>
            <a:r>
              <a:rPr lang="tr-TR" dirty="0"/>
              <a:t> vd. </a:t>
            </a:r>
            <a:r>
              <a:rPr lang="tr-TR" noProof="0" dirty="0"/>
              <a:t>hesaplama teorisinin temeli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K</a:t>
            </a:r>
            <a:r>
              <a:rPr lang="tr-TR" noProof="0" dirty="0"/>
              <a:t>anıtlar, modeller ve çözülmemiş problemlerin  ortaya  konulması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tr-TR" dirty="0"/>
              <a:t>H</a:t>
            </a:r>
            <a:r>
              <a:rPr lang="tr-TR" noProof="0" dirty="0"/>
              <a:t>ala geçerli   hesaplamalar 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Örneğin, </a:t>
            </a:r>
            <a:r>
              <a:rPr lang="tr-TR" dirty="0" err="1"/>
              <a:t>Church</a:t>
            </a:r>
            <a:r>
              <a:rPr lang="tr-TR" dirty="0"/>
              <a:t> tezi hala otomatik hesaplamaya   ilişkin en genel kavramdır. </a:t>
            </a:r>
          </a:p>
          <a:p>
            <a:pPr marL="0" indent="0">
              <a:buNone/>
            </a:pPr>
            <a:r>
              <a:rPr lang="tr-TR" b="1" dirty="0"/>
              <a:t>1950'ler: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Noam Chomsky:  modern bilgisayar dillerinin temelini oluşturan bir dizi biçimsel dil ve dilbilgisi tanımlaması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Alan Turing: Modern bilgisayar mimarilerinin  temeli olan ve günümüzde de geçerli Turing Makinesi  (Kuantum hesaplamanın  implementasyonu ile değişecek)</a:t>
            </a:r>
          </a:p>
          <a:p>
            <a:pPr marL="0" indent="0">
              <a:buNone/>
            </a:pPr>
            <a:r>
              <a:rPr lang="tr-TR" b="1" dirty="0"/>
              <a:t>1960'lar, 1970'ler: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Hesaplama için gerekli asgari kaynakların (örneğin, kaç işlem ve/veya bellek hücresine ihtiyaç duyulduğu gibi) belirlenmesi  çalışmaları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Modern bilgisayarlardaki kaynakların zenginliği  nedeniyle, kullanıcı  tarafından bilinmeyen sınırlamalar</a:t>
            </a:r>
          </a:p>
        </p:txBody>
      </p:sp>
    </p:spTree>
    <p:extLst>
      <p:ext uri="{BB962C8B-B14F-4D97-AF65-F5344CB8AC3E}">
        <p14:creationId xmlns:p14="http://schemas.microsoft.com/office/powerpoint/2010/main" val="164230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4791D7-78FB-2144-49CE-2C39052B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Church-Turing </a:t>
            </a:r>
            <a:r>
              <a:rPr lang="en-US" dirty="0" err="1"/>
              <a:t>tezi</a:t>
            </a:r>
            <a:r>
              <a:rPr lang="tr-TR" dirty="0"/>
              <a:t>  -1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527479-A5E5-0A56-3F28-6B19E4151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39" y="1825625"/>
            <a:ext cx="11438849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B</a:t>
            </a:r>
            <a:r>
              <a:rPr lang="en-US" dirty="0" err="1"/>
              <a:t>ugünkü</a:t>
            </a:r>
            <a:r>
              <a:rPr lang="en-US" dirty="0"/>
              <a:t> </a:t>
            </a:r>
            <a:r>
              <a:rPr lang="en-US" dirty="0" err="1"/>
              <a:t>bilgisayarların</a:t>
            </a:r>
            <a:r>
              <a:rPr lang="en-US" dirty="0"/>
              <a:t> “ne </a:t>
            </a:r>
            <a:r>
              <a:rPr lang="en-US" dirty="0" err="1"/>
              <a:t>yapabileceği</a:t>
            </a:r>
            <a:r>
              <a:rPr lang="en-US" dirty="0"/>
              <a:t>” </a:t>
            </a:r>
            <a:r>
              <a:rPr lang="en-US" dirty="0" err="1"/>
              <a:t>ve</a:t>
            </a:r>
            <a:r>
              <a:rPr lang="en-US" dirty="0"/>
              <a:t> “ne </a:t>
            </a:r>
            <a:r>
              <a:rPr lang="en-US" dirty="0" err="1"/>
              <a:t>yapamayacağı</a:t>
            </a:r>
            <a:r>
              <a:rPr lang="en-US" dirty="0"/>
              <a:t>” </a:t>
            </a:r>
            <a:r>
              <a:rPr lang="en-US" dirty="0" err="1"/>
              <a:t>sorusu</a:t>
            </a:r>
            <a:r>
              <a:rPr lang="tr-TR" dirty="0" err="1"/>
              <a:t>nun</a:t>
            </a:r>
            <a:r>
              <a:rPr lang="tr-TR" dirty="0"/>
              <a:t> temeli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3200" dirty="0"/>
              <a:t>Programlama dilleri ve hesaplama modelleri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Programlama dillerin çoğu Turing-</a:t>
            </a:r>
            <a:r>
              <a:rPr lang="tr-TR" dirty="0" err="1"/>
              <a:t>complete</a:t>
            </a:r>
            <a:r>
              <a:rPr lang="tr-TR" dirty="0"/>
              <a:t>   ( Turing-tam ) özelliği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Yeterli zaman ve bellek varsa, programlama  dilleri Turing makinesinin hesaplayabildiği her şeyi hesaplayabilmesi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3200" dirty="0"/>
              <a:t>Algoritmaların sınırlarının belirlenmesi  </a:t>
            </a:r>
            <a:r>
              <a:rPr lang="tr-TR" dirty="0"/>
              <a:t>-   </a:t>
            </a:r>
            <a:r>
              <a:rPr lang="tr-TR" dirty="0" err="1"/>
              <a:t>Halting</a:t>
            </a:r>
            <a:r>
              <a:rPr lang="tr-TR" dirty="0"/>
              <a:t> Problem / Durma Problemi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Herhangi bir programın, herhangi bir girdi için durup durmayacağını kesin olarak belirleyen genel bir algoritma var mıdır?   CEVAP ???</a:t>
            </a:r>
          </a:p>
          <a:p>
            <a:pPr>
              <a:buFont typeface="Wingdings" panose="05000000000000000000" pitchFamily="2" charset="2"/>
              <a:buChar char="q"/>
            </a:pP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2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C7F9DA-0B36-41E7-F902-CFE391923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Sonucun Önemi  (Algoritmanın varlığı)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E36C46-ABA5-EC43-FA9C-EA9569DAC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noProof="0" dirty="0"/>
              <a:t>Program doğrulama,</a:t>
            </a:r>
          </a:p>
          <a:p>
            <a:pPr marL="0" indent="0">
              <a:buNone/>
            </a:pPr>
            <a:r>
              <a:rPr lang="tr-TR" noProof="0" dirty="0"/>
              <a:t>Yazılım güvenliği,</a:t>
            </a:r>
          </a:p>
          <a:p>
            <a:pPr marL="0" indent="0">
              <a:buNone/>
            </a:pPr>
            <a:r>
              <a:rPr lang="tr-TR" noProof="0" dirty="0"/>
              <a:t>Derleyici tasarımı,</a:t>
            </a:r>
          </a:p>
          <a:p>
            <a:pPr marL="0" indent="0">
              <a:buNone/>
            </a:pPr>
            <a:r>
              <a:rPr lang="tr-TR" noProof="0" dirty="0"/>
              <a:t>Statik analiz,</a:t>
            </a:r>
          </a:p>
          <a:p>
            <a:pPr marL="0" indent="0">
              <a:buNone/>
            </a:pPr>
            <a:r>
              <a:rPr lang="tr-TR" noProof="0" dirty="0"/>
              <a:t>Otomatik hata bulma sistemleri</a:t>
            </a:r>
          </a:p>
          <a:p>
            <a:pPr marL="0" indent="0">
              <a:buNone/>
            </a:pPr>
            <a:endParaRPr lang="tr-TR" noProof="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Herhangi bir araç, tüm program hatalarını kesin ve eksiksiz biçimde bulamaz.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Çünkü bazı durumlarda bu, durma problemine indirgenir.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3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91ADF3-A79D-C268-DD12-B3248AD5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Church-Turing </a:t>
            </a:r>
            <a:r>
              <a:rPr lang="en-US" dirty="0" err="1"/>
              <a:t>tezi</a:t>
            </a:r>
            <a:r>
              <a:rPr lang="tr-TR" dirty="0"/>
              <a:t>  II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DE8099-8AA6-0ADF-1040-833762BE0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3200" noProof="0" dirty="0"/>
              <a:t>Yapay zekâ ve hesaplanabilirlik sınırları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sz="3200" noProof="0" dirty="0" err="1"/>
              <a:t>Church</a:t>
            </a:r>
            <a:r>
              <a:rPr lang="tr-TR" sz="3200" noProof="0" dirty="0"/>
              <a:t>-Turing tezinin,   YZ ‘</a:t>
            </a:r>
            <a:r>
              <a:rPr lang="tr-TR" sz="3200" noProof="0" dirty="0" err="1"/>
              <a:t>nında</a:t>
            </a:r>
            <a:r>
              <a:rPr lang="tr-TR" sz="3200" noProof="0" dirty="0"/>
              <a:t> hesaplama sınırları olduğunu hatırlatması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EDBB04FD-B494-D0C3-8185-D91A3C728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643990"/>
              </p:ext>
            </p:extLst>
          </p:nvPr>
        </p:nvGraphicFramePr>
        <p:xfrm>
          <a:off x="238898" y="3286125"/>
          <a:ext cx="600538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5384">
                  <a:extLst>
                    <a:ext uri="{9D8B030D-6E8A-4147-A177-3AD203B41FA5}">
                      <a16:colId xmlns:a16="http://schemas.microsoft.com/office/drawing/2014/main" val="1909793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Bir  YZ sistemi her matematiksel problemi çözemez.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Her programın davranışını kusursuz tahmin edemez.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Karar verilemez problemleri genel durumda çözemez.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Sonsuz arama uzaylarında kesin sonuç garanti edemez.</a:t>
                      </a:r>
                    </a:p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793103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A43C290F-77B3-18B9-53A1-6CD496631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879208"/>
              </p:ext>
            </p:extLst>
          </p:nvPr>
        </p:nvGraphicFramePr>
        <p:xfrm>
          <a:off x="7364626" y="4017645"/>
          <a:ext cx="4184823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4823">
                  <a:extLst>
                    <a:ext uri="{9D8B030D-6E8A-4147-A177-3AD203B41FA5}">
                      <a16:colId xmlns:a16="http://schemas.microsoft.com/office/drawing/2014/main" val="287218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</a:rPr>
                        <a:t>Yaklaşık çözüm,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</a:rPr>
                        <a:t>Olasılıksal tahmin,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</a:rPr>
                        <a:t>Sezgisel algoritma,</a:t>
                      </a:r>
                    </a:p>
                    <a:p>
                      <a:r>
                        <a:rPr lang="tr-TR" sz="2400" b="0" noProof="0" dirty="0">
                          <a:solidFill>
                            <a:schemeClr val="tx1"/>
                          </a:solidFill>
                        </a:rPr>
                        <a:t>Makine öğrenmesi modeli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90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732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ED6E8D-FD86-8AFF-EACA-62A260AB8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59" y="-104432"/>
            <a:ext cx="10515600" cy="1325563"/>
          </a:xfrm>
        </p:spPr>
        <p:txBody>
          <a:bodyPr/>
          <a:lstStyle/>
          <a:p>
            <a:r>
              <a:rPr lang="en-US" dirty="0"/>
              <a:t>Church-Turing </a:t>
            </a:r>
            <a:r>
              <a:rPr lang="en-US" dirty="0" err="1"/>
              <a:t>tezi</a:t>
            </a:r>
            <a:r>
              <a:rPr lang="en-US" dirty="0"/>
              <a:t>  II</a:t>
            </a:r>
            <a:r>
              <a:rPr lang="tr-TR" dirty="0"/>
              <a:t>I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83202D-2CEE-75A3-FB34-F0ECEAE02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259" y="1323117"/>
            <a:ext cx="10515600" cy="544014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3200" noProof="0" dirty="0"/>
              <a:t>Kriptografi ve güvenlik</a:t>
            </a:r>
          </a:p>
          <a:p>
            <a:pPr marL="0" indent="0">
              <a:buNone/>
            </a:pPr>
            <a:r>
              <a:rPr lang="tr-TR" sz="3200" u="sng" noProof="0" dirty="0"/>
              <a:t>Hesaplanamaz problem: </a:t>
            </a:r>
            <a:r>
              <a:rPr lang="tr-TR" sz="3200" noProof="0" dirty="0"/>
              <a:t>Hiçbir algoritmayla genel çözümü olmaması</a:t>
            </a:r>
          </a:p>
          <a:p>
            <a:pPr marL="0" indent="0">
              <a:buNone/>
            </a:pPr>
            <a:r>
              <a:rPr lang="tr-TR" sz="3200" u="sng" noProof="0" dirty="0"/>
              <a:t>Zor problem: </a:t>
            </a:r>
            <a:r>
              <a:rPr lang="tr-TR" sz="3200" noProof="0" dirty="0"/>
              <a:t>Algoritması olmasına rağmen  uygulamasının çok uzun sürmesi</a:t>
            </a:r>
          </a:p>
          <a:p>
            <a:pPr marL="0" indent="0">
              <a:buNone/>
            </a:pPr>
            <a:endParaRPr lang="tr-TR" sz="3200" noProof="0" dirty="0"/>
          </a:p>
          <a:p>
            <a:pPr marL="0" indent="0">
              <a:buNone/>
            </a:pPr>
            <a:r>
              <a:rPr lang="tr-TR" sz="3200" noProof="0" dirty="0"/>
              <a:t>Bir problem için etkili bir algoritma yoksa, onu genel amaçlı bilgisayarlarla çözmenin mümkün veya pratik olmaması fikri</a:t>
            </a:r>
          </a:p>
          <a:p>
            <a:pPr marL="0" indent="0">
              <a:buNone/>
            </a:pPr>
            <a:endParaRPr lang="tr-TR" sz="3200" noProof="0" dirty="0"/>
          </a:p>
          <a:p>
            <a:pPr marL="0" indent="0">
              <a:buNone/>
            </a:pPr>
            <a:r>
              <a:rPr lang="tr-TR" sz="3200" noProof="0" dirty="0"/>
              <a:t>Büyük sayıların asal çarpanlara ayrılması, ayrık logaritma problemi, eliptik eğri problemleri,  </a:t>
            </a:r>
            <a:r>
              <a:rPr lang="tr-TR" sz="3200" noProof="0" dirty="0" err="1"/>
              <a:t>hash</a:t>
            </a:r>
            <a:r>
              <a:rPr lang="tr-TR" sz="3200" noProof="0" dirty="0"/>
              <a:t> fonksiyonlarının tersinin bulunması</a:t>
            </a:r>
            <a:r>
              <a:rPr lang="tr-TR" sz="3200" dirty="0"/>
              <a:t>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7039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723E59-16EB-8B87-05FC-1B3F09D25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Church-Turing </a:t>
            </a:r>
            <a:r>
              <a:rPr lang="en-US" dirty="0" err="1"/>
              <a:t>tezi</a:t>
            </a:r>
            <a:r>
              <a:rPr lang="en-US" dirty="0"/>
              <a:t>  I</a:t>
            </a:r>
            <a:r>
              <a:rPr lang="tr-TR" dirty="0"/>
              <a:t>V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8D3610-6F3D-18D1-A421-2355CD4A1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5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tr-TR" sz="3500" noProof="0" dirty="0"/>
              <a:t>Kuantum hesaplama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Kuantum bilgisayarlarla </a:t>
            </a:r>
            <a:r>
              <a:rPr lang="tr-TR" noProof="0" dirty="0" err="1"/>
              <a:t>Church</a:t>
            </a:r>
            <a:r>
              <a:rPr lang="tr-TR" noProof="0" dirty="0"/>
              <a:t>-Turing tezinin yeniden tartışmaya açılması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Bazı problemlerin klasik bilgisayarlardan çok daha hızlı çözülmesi</a:t>
            </a:r>
          </a:p>
          <a:p>
            <a:pPr marL="0" indent="0">
              <a:buNone/>
            </a:pPr>
            <a:r>
              <a:rPr lang="tr-TR" u="sng" noProof="0" dirty="0"/>
              <a:t>Örneğin:</a:t>
            </a:r>
          </a:p>
          <a:p>
            <a:pPr marL="0" indent="0">
              <a:buNone/>
            </a:pPr>
            <a:r>
              <a:rPr lang="tr-TR" noProof="0" dirty="0" err="1"/>
              <a:t>Shor</a:t>
            </a:r>
            <a:r>
              <a:rPr lang="tr-TR" noProof="0" dirty="0"/>
              <a:t> algoritması ile asal çarpanlara ayırma,</a:t>
            </a:r>
          </a:p>
          <a:p>
            <a:pPr marL="0" indent="0">
              <a:buNone/>
            </a:pPr>
            <a:r>
              <a:rPr lang="tr-TR" noProof="0" dirty="0" err="1"/>
              <a:t>Grover</a:t>
            </a:r>
            <a:r>
              <a:rPr lang="tr-TR" noProof="0" dirty="0"/>
              <a:t> algoritması ile arama problemleri.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noProof="0" dirty="0"/>
              <a:t>Kuantum bilgisayarlar  (yaygın görüş)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Hesaplanamaz olan problemler  hesaplanabilir hâle getirilememesi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noProof="0" dirty="0"/>
              <a:t>Hız açısından avantaj sağlaması</a:t>
            </a:r>
          </a:p>
          <a:p>
            <a:pPr marL="0" indent="0">
              <a:buNone/>
            </a:pPr>
            <a:r>
              <a:rPr lang="tr-TR" noProof="0" dirty="0"/>
              <a:t>Sonuç olarak :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  </a:t>
            </a:r>
            <a:r>
              <a:rPr lang="tr-TR" noProof="0" dirty="0" err="1"/>
              <a:t>Church</a:t>
            </a:r>
            <a:r>
              <a:rPr lang="tr-TR" noProof="0" dirty="0"/>
              <a:t>-Turing tezinin “hesaplanabilirlik” çekirdeğinin tamamen yıkılamaması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noProof="0" dirty="0"/>
              <a:t>Neyin hesaplanabilir olduğundan ziyade  neyin verimli  (efektif) hesaplanabilir olduğu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7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B4BA94-EC93-16FD-721D-4CDE0835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Church-Turing </a:t>
            </a:r>
            <a:r>
              <a:rPr lang="en-US" dirty="0" err="1"/>
              <a:t>tezi</a:t>
            </a:r>
            <a:r>
              <a:rPr lang="en-US" dirty="0"/>
              <a:t>  IV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421389-749D-8EB5-3618-BEF2D29EC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766" y="1825624"/>
            <a:ext cx="11885234" cy="5032375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3300" dirty="0"/>
              <a:t>Yazılım doğrulama ve statik analiz </a:t>
            </a:r>
            <a:r>
              <a:rPr lang="tr-TR" sz="2400" dirty="0"/>
              <a:t>(bellek taşması analizi,  sonsuz döngü tespiti, tip doğrulama, model </a:t>
            </a:r>
            <a:r>
              <a:rPr lang="tr-TR" sz="2400" dirty="0" err="1"/>
              <a:t>checking</a:t>
            </a:r>
            <a:r>
              <a:rPr lang="tr-TR" sz="2400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endParaRPr lang="tr-TR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3300" dirty="0" err="1"/>
              <a:t>Veritabanları</a:t>
            </a:r>
            <a:r>
              <a:rPr lang="tr-TR" sz="3300" dirty="0"/>
              <a:t> ve sorgu dilleri  </a:t>
            </a:r>
            <a:r>
              <a:rPr lang="tr-TR" sz="2300" dirty="0"/>
              <a:t>(</a:t>
            </a:r>
            <a:r>
              <a:rPr lang="en-US" sz="2300" dirty="0"/>
              <a:t>recursive queries,</a:t>
            </a:r>
            <a:r>
              <a:rPr lang="tr-TR" sz="2300" dirty="0"/>
              <a:t>  </a:t>
            </a:r>
            <a:r>
              <a:rPr lang="en-US" sz="2300" dirty="0"/>
              <a:t>stored procedures,</a:t>
            </a:r>
            <a:r>
              <a:rPr lang="tr-TR" sz="2300" dirty="0"/>
              <a:t>  </a:t>
            </a:r>
            <a:r>
              <a:rPr lang="en-US" sz="2300" dirty="0"/>
              <a:t>user-defined functions,</a:t>
            </a:r>
            <a:r>
              <a:rPr lang="tr-TR" sz="2300" dirty="0"/>
              <a:t> </a:t>
            </a:r>
            <a:r>
              <a:rPr lang="en-US" sz="2300" dirty="0"/>
              <a:t>graph query languages</a:t>
            </a:r>
            <a:r>
              <a:rPr lang="tr-TR" sz="2300" dirty="0"/>
              <a:t>)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3300" dirty="0" err="1"/>
              <a:t>Blockchain</a:t>
            </a:r>
            <a:r>
              <a:rPr lang="tr-TR" sz="3300" dirty="0"/>
              <a:t> ve akıllı sözleşmeler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tr-TR" dirty="0"/>
              <a:t>E</a:t>
            </a:r>
            <a:r>
              <a:rPr lang="en-US" dirty="0" err="1"/>
              <a:t>thereum</a:t>
            </a:r>
            <a:r>
              <a:rPr lang="en-US" dirty="0"/>
              <a:t> Virtual Machine </a:t>
            </a:r>
            <a:r>
              <a:rPr lang="tr-TR" dirty="0"/>
              <a:t>(</a:t>
            </a:r>
            <a:r>
              <a:rPr lang="en-US" dirty="0"/>
              <a:t>EVM</a:t>
            </a:r>
            <a:r>
              <a:rPr lang="tr-TR" dirty="0"/>
              <a:t>)  </a:t>
            </a:r>
            <a:r>
              <a:rPr lang="en-US" dirty="0"/>
              <a:t>Turing-complete</a:t>
            </a:r>
            <a:endParaRPr lang="tr-TR" dirty="0"/>
          </a:p>
          <a:p>
            <a:pPr marL="457200" lvl="1" indent="0">
              <a:buNone/>
            </a:pPr>
            <a:r>
              <a:rPr lang="tr-TR" dirty="0"/>
              <a:t> Anlamı: Akıllı sözleşmelerin teorik olarak genel amaçlı hesaplama yapabilmesi </a:t>
            </a:r>
          </a:p>
          <a:p>
            <a:pPr marL="457200" lvl="1" indent="0">
              <a:buNone/>
            </a:pPr>
            <a:r>
              <a:rPr lang="tr-TR" dirty="0"/>
              <a:t>                    </a:t>
            </a:r>
            <a:r>
              <a:rPr lang="tr-TR" u="sng" dirty="0"/>
              <a:t>Sonuç olarak:</a:t>
            </a:r>
          </a:p>
          <a:p>
            <a:pPr marL="457200" lvl="1" indent="0">
              <a:buNone/>
            </a:pPr>
            <a:r>
              <a:rPr lang="tr-TR" dirty="0"/>
              <a:t>                     sonsuz döngü riski,</a:t>
            </a:r>
          </a:p>
          <a:p>
            <a:pPr marL="457200" lvl="1" indent="0">
              <a:buNone/>
            </a:pPr>
            <a:r>
              <a:rPr lang="tr-TR" dirty="0"/>
              <a:t>                    doğrulama zorluğu,</a:t>
            </a:r>
          </a:p>
          <a:p>
            <a:pPr marL="457200" lvl="1" indent="0">
              <a:buNone/>
            </a:pPr>
            <a:r>
              <a:rPr lang="tr-TR" dirty="0"/>
              <a:t>                    güvenlik açıkları,</a:t>
            </a:r>
          </a:p>
          <a:p>
            <a:pPr marL="457200" lvl="1" indent="0">
              <a:buNone/>
            </a:pPr>
            <a:r>
              <a:rPr lang="tr-TR" dirty="0"/>
              <a:t>                   işlem maliyeti,</a:t>
            </a:r>
          </a:p>
          <a:p>
            <a:pPr marL="457200" lvl="1" indent="0">
              <a:buNone/>
            </a:pPr>
            <a:r>
              <a:rPr lang="tr-TR" dirty="0"/>
              <a:t>                  gaz limiti   (</a:t>
            </a:r>
            <a:r>
              <a:rPr lang="tr-TR" dirty="0" err="1"/>
              <a:t>Ethereum’daki</a:t>
            </a:r>
            <a:r>
              <a:rPr lang="tr-TR" dirty="0"/>
              <a:t> </a:t>
            </a:r>
            <a:r>
              <a:rPr lang="tr-TR" dirty="0" err="1"/>
              <a:t>gas</a:t>
            </a:r>
            <a:r>
              <a:rPr lang="tr-TR" dirty="0"/>
              <a:t> mekanizması, sonsuz hesaplamaları pratikte sınırlama)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dirty="0"/>
              <a:t>gibi problemlerin  ortaya çıkması 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20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4C11A1-E800-4D04-DC27-21E8E9F6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262" y="3571834"/>
            <a:ext cx="10515600" cy="4351338"/>
          </a:xfrm>
        </p:spPr>
        <p:txBody>
          <a:bodyPr/>
          <a:lstStyle/>
          <a:p>
            <a:endParaRPr lang="en-US" sz="2800" b="0" i="0" u="none" strike="noStrike" baseline="0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7B654C7F-5B35-0DA2-D9EA-278F42EA9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194" y="674172"/>
            <a:ext cx="7109138" cy="4219977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CCA63FA0-6DBA-22F9-1D4C-9D1628FCB3AC}"/>
              </a:ext>
            </a:extLst>
          </p:cNvPr>
          <p:cNvSpPr txBox="1"/>
          <p:nvPr/>
        </p:nvSpPr>
        <p:spPr>
          <a:xfrm>
            <a:off x="891293" y="5917012"/>
            <a:ext cx="82763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noProof="0" dirty="0"/>
              <a:t>Efektif olarak  çözülebilen problemleri tespit edilebilir mi? </a:t>
            </a:r>
          </a:p>
          <a:p>
            <a:r>
              <a:rPr lang="tr-TR" sz="2000" noProof="0" dirty="0"/>
              <a:t>Tüm girdiler için çözülemeyebilecek problemler var mı?</a:t>
            </a:r>
          </a:p>
        </p:txBody>
      </p:sp>
    </p:spTree>
    <p:extLst>
      <p:ext uri="{BB962C8B-B14F-4D97-AF65-F5344CB8AC3E}">
        <p14:creationId xmlns:p14="http://schemas.microsoft.com/office/powerpoint/2010/main" val="2158202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D8D1CA-6DAF-EEFE-C238-83F81FC09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b="0" i="0" u="none" strike="noStrike" baseline="0" dirty="0">
              <a:latin typeface="Times New Roman" panose="02020603050405020304" pitchFamily="18" charset="0"/>
            </a:endParaRPr>
          </a:p>
          <a:p>
            <a:endParaRPr lang="en-US" dirty="0"/>
          </a:p>
          <a:p>
            <a:endParaRPr lang="en-US" sz="2800" b="0" i="0" u="none" strike="noStrike" baseline="0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9E4A86B-AC50-8CD4-1BBB-5319CFDAD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325" y="869930"/>
            <a:ext cx="6645499" cy="47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73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99AE32-1208-A4D4-E50B-621EFB4FA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766"/>
            <a:ext cx="10515600" cy="58701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I. </a:t>
            </a:r>
            <a:r>
              <a:rPr lang="en-US" b="1" dirty="0"/>
              <a:t>Finite State Automata 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Regular Expressions </a:t>
            </a:r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/>
              <a:t>What is a regular expression? </a:t>
            </a:r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 Creating and matching regular expressions </a:t>
            </a:r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/>
              <a:t>What is an FSA? 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Example FSA 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Non-deterministic FSA 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Links to a Grammar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What is a grammar?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 Regular grammar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Chomsky’s hierarchy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 err="1"/>
              <a:t>Recognising</a:t>
            </a:r>
            <a:r>
              <a:rPr lang="en-US" dirty="0"/>
              <a:t> strings or performing computations?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Limitations of an FSA</a:t>
            </a:r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Pumping Lemma for Regular Languages</a:t>
            </a:r>
          </a:p>
        </p:txBody>
      </p:sp>
    </p:spTree>
    <p:extLst>
      <p:ext uri="{BB962C8B-B14F-4D97-AF65-F5344CB8AC3E}">
        <p14:creationId xmlns:p14="http://schemas.microsoft.com/office/powerpoint/2010/main" val="3110175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1CC55E-6E79-C39A-0936-D1887495F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II. </a:t>
            </a:r>
            <a:r>
              <a:rPr lang="en-US" b="1" dirty="0"/>
              <a:t>Pushdown Automata 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 What is a PDA? </a:t>
            </a:r>
          </a:p>
          <a:p>
            <a:pPr marL="0" indent="0">
              <a:buNone/>
            </a:pPr>
            <a:r>
              <a:rPr lang="tr-TR" dirty="0"/>
              <a:t>        </a:t>
            </a:r>
            <a:r>
              <a:rPr lang="en-US" dirty="0"/>
              <a:t> Definition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</a:t>
            </a:r>
            <a:r>
              <a:rPr lang="en-US" dirty="0"/>
              <a:t>Examples of PDAs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</a:t>
            </a:r>
            <a:r>
              <a:rPr lang="en-US" dirty="0"/>
              <a:t>Context-Free Grammar</a:t>
            </a:r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 Limitations of a PDA</a:t>
            </a:r>
          </a:p>
        </p:txBody>
      </p:sp>
    </p:spTree>
    <p:extLst>
      <p:ext uri="{BB962C8B-B14F-4D97-AF65-F5344CB8AC3E}">
        <p14:creationId xmlns:p14="http://schemas.microsoft.com/office/powerpoint/2010/main" val="282486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B1A814-E26D-8611-8A11-B1E35B533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III. </a:t>
            </a:r>
            <a:r>
              <a:rPr lang="en-US" b="1" dirty="0"/>
              <a:t>Turing Machine 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en-US" dirty="0"/>
              <a:t> What is a TM? </a:t>
            </a:r>
          </a:p>
          <a:p>
            <a:pPr marL="0" indent="0">
              <a:buNone/>
            </a:pPr>
            <a:r>
              <a:rPr lang="tr-TR" dirty="0"/>
              <a:t>   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/>
              <a:t>Definition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Example TMs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Improving the TM? </a:t>
            </a:r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Context-sensitive Language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Impoverished Programming Language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Church-Turing Thesis</a:t>
            </a:r>
          </a:p>
        </p:txBody>
      </p:sp>
    </p:spTree>
    <p:extLst>
      <p:ext uri="{BB962C8B-B14F-4D97-AF65-F5344CB8AC3E}">
        <p14:creationId xmlns:p14="http://schemas.microsoft.com/office/powerpoint/2010/main" val="1330015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3F4D6F-BBDD-DBB6-D8B0-64DC21CE9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IV. </a:t>
            </a:r>
            <a:r>
              <a:rPr lang="en-US" b="1" dirty="0"/>
              <a:t>Computability Theory </a:t>
            </a:r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en-US" dirty="0"/>
              <a:t>Computability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</a:t>
            </a:r>
            <a:r>
              <a:rPr lang="en-US" dirty="0"/>
              <a:t>Undecidable Problems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  </a:t>
            </a:r>
            <a:r>
              <a:rPr lang="en-US" dirty="0"/>
              <a:t>Halting problem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   </a:t>
            </a:r>
            <a:r>
              <a:rPr lang="en-US" dirty="0"/>
              <a:t>Post’s correspondence problem</a:t>
            </a:r>
          </a:p>
          <a:p>
            <a:pPr marL="0" indent="0">
              <a:buNone/>
            </a:pPr>
            <a:r>
              <a:rPr lang="tr-TR" dirty="0"/>
              <a:t>           </a:t>
            </a:r>
            <a:r>
              <a:rPr lang="en-US" dirty="0"/>
              <a:t>Busy beaver </a:t>
            </a:r>
          </a:p>
          <a:p>
            <a:pPr marL="0" indent="0">
              <a:buNone/>
            </a:pPr>
            <a:r>
              <a:rPr lang="tr-TR" dirty="0"/>
              <a:t>           </a:t>
            </a:r>
            <a:r>
              <a:rPr lang="en-US" dirty="0"/>
              <a:t>Wang tiles</a:t>
            </a:r>
          </a:p>
        </p:txBody>
      </p:sp>
    </p:spTree>
    <p:extLst>
      <p:ext uri="{BB962C8B-B14F-4D97-AF65-F5344CB8AC3E}">
        <p14:creationId xmlns:p14="http://schemas.microsoft.com/office/powerpoint/2010/main" val="1610951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6BBE01-B036-BFCF-A816-60A7A6698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8426"/>
            <a:ext cx="10515600" cy="54985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/>
              <a:t>V. </a:t>
            </a:r>
            <a:r>
              <a:rPr lang="en-US" b="1" dirty="0"/>
              <a:t>Complexity Theory </a:t>
            </a:r>
            <a:endParaRPr lang="tr-TR" b="1" dirty="0"/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Big-O Notation</a:t>
            </a:r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Graph Theory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Representing graphs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Polynomial Problems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</a:t>
            </a:r>
            <a:r>
              <a:rPr lang="en-US" dirty="0"/>
              <a:t> Weary student (Shortest path) .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/>
              <a:t>Cable laying (minimum spanning tree)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</a:t>
            </a:r>
            <a:r>
              <a:rPr lang="en-US" dirty="0"/>
              <a:t>New manager 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NP-Complete Problems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Traveling salesperson</a:t>
            </a:r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/>
              <a:t>Satisfiability problem 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      </a:t>
            </a:r>
            <a:r>
              <a:rPr lang="en-US" dirty="0" err="1"/>
              <a:t>Colour</a:t>
            </a:r>
            <a:r>
              <a:rPr lang="en-US" dirty="0"/>
              <a:t> problem 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1363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CA93E5-8C91-590A-2E02-80339E55D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86BBB4-E900-2F6D-85A2-8C9A74524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John C. Martin</a:t>
            </a:r>
            <a:r>
              <a:rPr lang="tr-TR" dirty="0"/>
              <a:t> -  </a:t>
            </a:r>
            <a:r>
              <a:rPr lang="en-US" dirty="0"/>
              <a:t>Introduction to Languages</a:t>
            </a:r>
            <a:r>
              <a:rPr lang="tr-TR" dirty="0"/>
              <a:t> </a:t>
            </a:r>
            <a:r>
              <a:rPr lang="en-US" dirty="0"/>
              <a:t>and The Theory of</a:t>
            </a:r>
            <a:r>
              <a:rPr lang="tr-TR" dirty="0"/>
              <a:t> </a:t>
            </a:r>
            <a:r>
              <a:rPr lang="en-US" dirty="0"/>
              <a:t>Computation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P</a:t>
            </a:r>
            <a:r>
              <a:rPr lang="tr-TR" dirty="0"/>
              <a:t>eter Linz - </a:t>
            </a:r>
            <a:r>
              <a:rPr lang="en-US" dirty="0"/>
              <a:t>An Introduction to</a:t>
            </a:r>
            <a:r>
              <a:rPr lang="tr-TR" dirty="0"/>
              <a:t> </a:t>
            </a:r>
            <a:r>
              <a:rPr lang="en-US" dirty="0"/>
              <a:t>FORMAL LANGUAGES</a:t>
            </a:r>
            <a:r>
              <a:rPr lang="tr-TR" dirty="0"/>
              <a:t> </a:t>
            </a:r>
            <a:r>
              <a:rPr lang="en-US" dirty="0"/>
              <a:t>and AUTOMATA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M</a:t>
            </a:r>
            <a:r>
              <a:rPr lang="tr-TR" dirty="0" err="1"/>
              <a:t>ichae</a:t>
            </a:r>
            <a:r>
              <a:rPr lang="en-US" dirty="0"/>
              <a:t>I</a:t>
            </a:r>
            <a:r>
              <a:rPr lang="tr-TR" dirty="0"/>
              <a:t> </a:t>
            </a:r>
            <a:r>
              <a:rPr lang="en-US" dirty="0"/>
              <a:t>S</a:t>
            </a:r>
            <a:r>
              <a:rPr lang="tr-TR" dirty="0" err="1"/>
              <a:t>ipser</a:t>
            </a:r>
            <a:r>
              <a:rPr lang="tr-TR" dirty="0"/>
              <a:t> - </a:t>
            </a:r>
            <a:r>
              <a:rPr lang="en-US" dirty="0"/>
              <a:t>Introduction to the Theory of</a:t>
            </a:r>
            <a:r>
              <a:rPr lang="tr-TR" dirty="0"/>
              <a:t> </a:t>
            </a:r>
            <a:r>
              <a:rPr lang="en-US" dirty="0"/>
              <a:t>COMPUTATION</a:t>
            </a:r>
          </a:p>
        </p:txBody>
      </p:sp>
    </p:spTree>
    <p:extLst>
      <p:ext uri="{BB962C8B-B14F-4D97-AF65-F5344CB8AC3E}">
        <p14:creationId xmlns:p14="http://schemas.microsoft.com/office/powerpoint/2010/main" val="1285237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915</Words>
  <Application>Microsoft Office PowerPoint</Application>
  <PresentationFormat>Geniş ekran</PresentationFormat>
  <Paragraphs>153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Office Teması</vt:lpstr>
      <vt:lpstr>HESAPLAMA TEORİSİ </vt:lpstr>
      <vt:lpstr>GİRİŞ </vt:lpstr>
      <vt:lpstr>Tarihsel Bakış </vt:lpstr>
      <vt:lpstr>Gelişmelerin Başlaması </vt:lpstr>
      <vt:lpstr>Church-Turing tezi  -1</vt:lpstr>
      <vt:lpstr>Sonucun Önemi  (Algoritmanın varlığı) </vt:lpstr>
      <vt:lpstr>Church-Turing tezi  II</vt:lpstr>
      <vt:lpstr>Church-Turing tezi  III</vt:lpstr>
      <vt:lpstr>Church-Turing tezi  IV</vt:lpstr>
      <vt:lpstr>Church-Turing tezi  IV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Zeynep ALTAN</dc:creator>
  <cp:lastModifiedBy>Zeynep ALTAN</cp:lastModifiedBy>
  <cp:revision>22</cp:revision>
  <dcterms:created xsi:type="dcterms:W3CDTF">2026-09-21T07:09:57Z</dcterms:created>
  <dcterms:modified xsi:type="dcterms:W3CDTF">2026-09-21T11:52:48Z</dcterms:modified>
</cp:coreProperties>
</file>